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Lst>
  <p:sldIdLst>
    <p:sldId id="256" r:id="rId2"/>
    <p:sldId id="258" r:id="rId3"/>
    <p:sldId id="259" r:id="rId4"/>
    <p:sldId id="260" r:id="rId5"/>
    <p:sldId id="261"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67"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p:restoredTop sz="94401"/>
  </p:normalViewPr>
  <p:slideViewPr>
    <p:cSldViewPr snapToGrid="0" snapToObjects="1">
      <p:cViewPr varScale="1">
        <p:scale>
          <a:sx n="69" d="100"/>
          <a:sy n="69" d="100"/>
        </p:scale>
        <p:origin x="-750"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914400" y="2130426"/>
            <a:ext cx="10363200" cy="1470025"/>
          </a:xfrm>
        </p:spPr>
        <p:txBody>
          <a:bodyPr/>
          <a:lstStyle/>
          <a:p>
            <a:r>
              <a:rPr lang="tr-TR"/>
              <a:t>Asıl başlık stili için tıklatın</a:t>
            </a:r>
          </a:p>
        </p:txBody>
      </p:sp>
      <p:sp>
        <p:nvSpPr>
          <p:cNvPr id="3" name="Alt Başlık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B0DE3938-5EF9-E348-BFA7-23541C3E460C}" type="datetimeFigureOut">
              <a:rPr lang="tr-TR" smtClean="0"/>
              <a:t>26.11.2019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327140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0DE3938-5EF9-E348-BFA7-23541C3E460C}" type="datetimeFigureOut">
              <a:rPr lang="tr-TR" smtClean="0"/>
              <a:t>26.11.2019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2608456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839200" y="274639"/>
            <a:ext cx="27432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609600" y="274639"/>
            <a:ext cx="80264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0DE3938-5EF9-E348-BFA7-23541C3E460C}" type="datetimeFigureOut">
              <a:rPr lang="tr-TR" smtClean="0"/>
              <a:t>26.11.2019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2403997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B0DE3938-5EF9-E348-BFA7-23541C3E460C}" type="datetimeFigureOut">
              <a:rPr lang="tr-TR" smtClean="0"/>
              <a:t>26.11.2019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36462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963084" y="4406901"/>
            <a:ext cx="103632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B0DE3938-5EF9-E348-BFA7-23541C3E460C}" type="datetimeFigureOut">
              <a:rPr lang="tr-TR" smtClean="0"/>
              <a:t>26.11.2019</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233882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B0DE3938-5EF9-E348-BFA7-23541C3E460C}" type="datetimeFigureOut">
              <a:rPr lang="tr-TR" smtClean="0"/>
              <a:t>26.11.2019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142831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B0DE3938-5EF9-E348-BFA7-23541C3E460C}" type="datetimeFigureOut">
              <a:rPr lang="tr-TR" smtClean="0"/>
              <a:t>26.11.2019</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353072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B0DE3938-5EF9-E348-BFA7-23541C3E460C}" type="datetimeFigureOut">
              <a:rPr lang="tr-TR" smtClean="0"/>
              <a:t>26.11.2019</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1203639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B0DE3938-5EF9-E348-BFA7-23541C3E460C}" type="datetimeFigureOut">
              <a:rPr lang="tr-TR" smtClean="0"/>
              <a:t>26.11.2019</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1238900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609601" y="273050"/>
            <a:ext cx="4011084"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B0DE3938-5EF9-E348-BFA7-23541C3E460C}" type="datetimeFigureOut">
              <a:rPr lang="tr-TR" smtClean="0"/>
              <a:t>26.11.2019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1775239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2389717" y="4800600"/>
            <a:ext cx="73152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B0DE3938-5EF9-E348-BFA7-23541C3E460C}" type="datetimeFigureOut">
              <a:rPr lang="tr-TR" smtClean="0"/>
              <a:t>26.11.2019</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189ADFB-60F2-F546-8544-A47B5FCE6FEE}" type="slidenum">
              <a:rPr lang="tr-TR" smtClean="0"/>
              <a:t>‹#›</a:t>
            </a:fld>
            <a:endParaRPr lang="tr-TR"/>
          </a:p>
        </p:txBody>
      </p:sp>
    </p:spTree>
    <p:extLst>
      <p:ext uri="{BB962C8B-B14F-4D97-AF65-F5344CB8AC3E}">
        <p14:creationId xmlns:p14="http://schemas.microsoft.com/office/powerpoint/2010/main" val="77357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E3938-5EF9-E348-BFA7-23541C3E460C}" type="datetimeFigureOut">
              <a:rPr lang="tr-TR" smtClean="0"/>
              <a:t>26.11.2019</a:t>
            </a:fld>
            <a:endParaRPr lang="tr-TR"/>
          </a:p>
        </p:txBody>
      </p:sp>
      <p:sp>
        <p:nvSpPr>
          <p:cNvPr id="5" name="Altbilgi Yer Tutucusu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9ADFB-60F2-F546-8544-A47B5FCE6FEE}" type="slidenum">
              <a:rPr lang="tr-TR" smtClean="0"/>
              <a:t>‹#›</a:t>
            </a:fld>
            <a:endParaRPr lang="tr-TR"/>
          </a:p>
        </p:txBody>
      </p:sp>
    </p:spTree>
    <p:extLst>
      <p:ext uri="{BB962C8B-B14F-4D97-AF65-F5344CB8AC3E}">
        <p14:creationId xmlns:p14="http://schemas.microsoft.com/office/powerpoint/2010/main" val="22282531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03FB2B9A-9D54-914D-8408-0051FC98E6BD}"/>
              </a:ext>
            </a:extLst>
          </p:cNvPr>
          <p:cNvSpPr>
            <a:spLocks noGrp="1"/>
          </p:cNvSpPr>
          <p:nvPr>
            <p:ph type="ctrTitle"/>
          </p:nvPr>
        </p:nvSpPr>
        <p:spPr/>
        <p:txBody>
          <a:bodyPr/>
          <a:lstStyle/>
          <a:p>
            <a:r>
              <a:rPr lang="tr-TR" dirty="0"/>
              <a:t>Akıllı Ders Programı</a:t>
            </a:r>
          </a:p>
        </p:txBody>
      </p:sp>
    </p:spTree>
    <p:extLst>
      <p:ext uri="{BB962C8B-B14F-4D97-AF65-F5344CB8AC3E}">
        <p14:creationId xmlns:p14="http://schemas.microsoft.com/office/powerpoint/2010/main" val="3118352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E72B0CC2-24AA-C04B-B4E6-EAFE5646EE2E}"/>
              </a:ext>
            </a:extLst>
          </p:cNvPr>
          <p:cNvSpPr>
            <a:spLocks noGrp="1"/>
          </p:cNvSpPr>
          <p:nvPr>
            <p:ph type="title"/>
          </p:nvPr>
        </p:nvSpPr>
        <p:spPr>
          <a:xfrm>
            <a:off x="609600" y="388938"/>
            <a:ext cx="10972800" cy="1143000"/>
          </a:xfrm>
        </p:spPr>
        <p:txBody>
          <a:bodyPr/>
          <a:lstStyle/>
          <a:p>
            <a:r>
              <a:rPr lang="tr-TR" dirty="0"/>
              <a:t>5-Sınıflar</a:t>
            </a:r>
          </a:p>
        </p:txBody>
      </p:sp>
      <p:pic>
        <p:nvPicPr>
          <p:cNvPr id="1026" name="Picture 2" descr="D:\m\sını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5925" y="1802534"/>
            <a:ext cx="6421438"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7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4B5BA0FA-D9BC-CD46-9737-DCCE5391D381}"/>
              </a:ext>
            </a:extLst>
          </p:cNvPr>
          <p:cNvSpPr>
            <a:spLocks noGrp="1"/>
          </p:cNvSpPr>
          <p:nvPr>
            <p:ph type="title"/>
          </p:nvPr>
        </p:nvSpPr>
        <p:spPr/>
        <p:txBody>
          <a:bodyPr/>
          <a:lstStyle/>
          <a:p>
            <a:r>
              <a:rPr lang="tr-TR" dirty="0"/>
              <a:t>6-Kullanım Durumu Diyagramı</a:t>
            </a:r>
          </a:p>
        </p:txBody>
      </p:sp>
      <p:pic>
        <p:nvPicPr>
          <p:cNvPr id="5" name="İçerik Yer Tutucusu 4">
            <a:extLst>
              <a:ext uri="{FF2B5EF4-FFF2-40B4-BE49-F238E27FC236}">
                <a16:creationId xmlns:a16="http://schemas.microsoft.com/office/drawing/2014/main" xmlns="" id="{FF37263E-CA1D-0244-87E9-198A915154A8}"/>
              </a:ext>
            </a:extLst>
          </p:cNvPr>
          <p:cNvPicPr>
            <a:picLocks noGrp="1" noChangeAspect="1"/>
          </p:cNvPicPr>
          <p:nvPr>
            <p:ph idx="1"/>
          </p:nvPr>
        </p:nvPicPr>
        <p:blipFill>
          <a:blip r:embed="rId2"/>
          <a:stretch>
            <a:fillRect/>
          </a:stretch>
        </p:blipFill>
        <p:spPr>
          <a:xfrm>
            <a:off x="2865483" y="1417638"/>
            <a:ext cx="6778579" cy="5338685"/>
          </a:xfrm>
        </p:spPr>
      </p:pic>
    </p:spTree>
    <p:extLst>
      <p:ext uri="{BB962C8B-B14F-4D97-AF65-F5344CB8AC3E}">
        <p14:creationId xmlns:p14="http://schemas.microsoft.com/office/powerpoint/2010/main" val="1895016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43E3933-729B-3547-97D8-2C2D69CCC9D4}"/>
              </a:ext>
            </a:extLst>
          </p:cNvPr>
          <p:cNvSpPr>
            <a:spLocks noGrp="1"/>
          </p:cNvSpPr>
          <p:nvPr>
            <p:ph type="title"/>
          </p:nvPr>
        </p:nvSpPr>
        <p:spPr/>
        <p:txBody>
          <a:bodyPr/>
          <a:lstStyle/>
          <a:p>
            <a:r>
              <a:rPr lang="tr-TR" dirty="0"/>
              <a:t>7-Ardışıklık Diyagramlar</a:t>
            </a:r>
          </a:p>
        </p:txBody>
      </p:sp>
      <p:sp>
        <p:nvSpPr>
          <p:cNvPr id="3" name="İçerik Yer Tutucusu 2">
            <a:extLst>
              <a:ext uri="{FF2B5EF4-FFF2-40B4-BE49-F238E27FC236}">
                <a16:creationId xmlns:a16="http://schemas.microsoft.com/office/drawing/2014/main" xmlns="" id="{30810466-71DB-F844-ABA7-D0101DA0CC35}"/>
              </a:ext>
            </a:extLst>
          </p:cNvPr>
          <p:cNvSpPr>
            <a:spLocks noGrp="1"/>
          </p:cNvSpPr>
          <p:nvPr>
            <p:ph idx="1"/>
          </p:nvPr>
        </p:nvSpPr>
        <p:spPr>
          <a:xfrm>
            <a:off x="609600" y="1600202"/>
            <a:ext cx="10972800" cy="785812"/>
          </a:xfrm>
        </p:spPr>
        <p:txBody>
          <a:bodyPr/>
          <a:lstStyle/>
          <a:p>
            <a:r>
              <a:rPr lang="tr-TR" dirty="0"/>
              <a:t>1-Senaryo 1:üye kaydı</a:t>
            </a:r>
          </a:p>
        </p:txBody>
      </p:sp>
      <p:pic>
        <p:nvPicPr>
          <p:cNvPr id="5" name="Resim 4">
            <a:extLst>
              <a:ext uri="{FF2B5EF4-FFF2-40B4-BE49-F238E27FC236}">
                <a16:creationId xmlns:a16="http://schemas.microsoft.com/office/drawing/2014/main" xmlns="" id="{3F533449-EC26-D645-BF36-FCD98C508374}"/>
              </a:ext>
            </a:extLst>
          </p:cNvPr>
          <p:cNvPicPr>
            <a:picLocks noChangeAspect="1"/>
          </p:cNvPicPr>
          <p:nvPr/>
        </p:nvPicPr>
        <p:blipFill>
          <a:blip r:embed="rId2"/>
          <a:stretch>
            <a:fillRect/>
          </a:stretch>
        </p:blipFill>
        <p:spPr>
          <a:xfrm>
            <a:off x="2205037" y="2386014"/>
            <a:ext cx="7581900" cy="4267200"/>
          </a:xfrm>
          <a:prstGeom prst="rect">
            <a:avLst/>
          </a:prstGeom>
        </p:spPr>
      </p:pic>
    </p:spTree>
    <p:extLst>
      <p:ext uri="{BB962C8B-B14F-4D97-AF65-F5344CB8AC3E}">
        <p14:creationId xmlns:p14="http://schemas.microsoft.com/office/powerpoint/2010/main" val="1908149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5D508FB-1757-8C4B-9221-C01D62688FA8}"/>
              </a:ext>
            </a:extLst>
          </p:cNvPr>
          <p:cNvSpPr>
            <a:spLocks noGrp="1"/>
          </p:cNvSpPr>
          <p:nvPr>
            <p:ph type="title"/>
          </p:nvPr>
        </p:nvSpPr>
        <p:spPr/>
        <p:txBody>
          <a:bodyPr>
            <a:normAutofit fontScale="90000"/>
          </a:bodyPr>
          <a:lstStyle/>
          <a:p>
            <a:r>
              <a:rPr lang="tr-TR" dirty="0"/>
              <a:t>Senaryo 2:üye Girişi</a:t>
            </a:r>
            <a:br>
              <a:rPr lang="tr-TR" dirty="0"/>
            </a:br>
            <a:endParaRPr lang="tr-TR" dirty="0"/>
          </a:p>
        </p:txBody>
      </p:sp>
      <p:pic>
        <p:nvPicPr>
          <p:cNvPr id="5" name="Resim 4">
            <a:extLst>
              <a:ext uri="{FF2B5EF4-FFF2-40B4-BE49-F238E27FC236}">
                <a16:creationId xmlns:a16="http://schemas.microsoft.com/office/drawing/2014/main" xmlns="" id="{F3CD3497-C28A-A84C-86E4-CCC4BDE51A25}"/>
              </a:ext>
            </a:extLst>
          </p:cNvPr>
          <p:cNvPicPr>
            <a:picLocks noChangeAspect="1"/>
          </p:cNvPicPr>
          <p:nvPr/>
        </p:nvPicPr>
        <p:blipFill>
          <a:blip r:embed="rId2"/>
          <a:stretch>
            <a:fillRect/>
          </a:stretch>
        </p:blipFill>
        <p:spPr>
          <a:xfrm>
            <a:off x="2794000" y="1030778"/>
            <a:ext cx="6604000" cy="5706572"/>
          </a:xfrm>
          <a:prstGeom prst="rect">
            <a:avLst/>
          </a:prstGeom>
        </p:spPr>
      </p:pic>
    </p:spTree>
    <p:extLst>
      <p:ext uri="{BB962C8B-B14F-4D97-AF65-F5344CB8AC3E}">
        <p14:creationId xmlns:p14="http://schemas.microsoft.com/office/powerpoint/2010/main" val="585605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9E5AB592-B144-8C44-972D-62E4D6F20DF4}"/>
              </a:ext>
            </a:extLst>
          </p:cNvPr>
          <p:cNvSpPr>
            <a:spLocks noGrp="1"/>
          </p:cNvSpPr>
          <p:nvPr>
            <p:ph type="title"/>
          </p:nvPr>
        </p:nvSpPr>
        <p:spPr/>
        <p:txBody>
          <a:bodyPr>
            <a:normAutofit fontScale="90000"/>
          </a:bodyPr>
          <a:lstStyle/>
          <a:p>
            <a:r>
              <a:rPr lang="tr-TR" dirty="0" smtClean="0"/>
              <a:t>Senaryo </a:t>
            </a:r>
            <a:r>
              <a:rPr lang="tr-TR" dirty="0"/>
              <a:t>3:Nesne Listeleme</a:t>
            </a:r>
            <a:br>
              <a:rPr lang="tr-TR" dirty="0"/>
            </a:br>
            <a:endParaRPr lang="tr-TR" dirty="0"/>
          </a:p>
        </p:txBody>
      </p:sp>
      <p:pic>
        <p:nvPicPr>
          <p:cNvPr id="5" name="İçerik Yer Tutucusu 4">
            <a:extLst>
              <a:ext uri="{FF2B5EF4-FFF2-40B4-BE49-F238E27FC236}">
                <a16:creationId xmlns:a16="http://schemas.microsoft.com/office/drawing/2014/main" xmlns="" id="{313D21AD-D54D-D445-886F-32AA8A5CC2B4}"/>
              </a:ext>
            </a:extLst>
          </p:cNvPr>
          <p:cNvPicPr>
            <a:picLocks noGrp="1" noChangeAspect="1"/>
          </p:cNvPicPr>
          <p:nvPr>
            <p:ph idx="1"/>
          </p:nvPr>
        </p:nvPicPr>
        <p:blipFill>
          <a:blip r:embed="rId2"/>
          <a:stretch>
            <a:fillRect/>
          </a:stretch>
        </p:blipFill>
        <p:spPr>
          <a:xfrm>
            <a:off x="3470688" y="1054681"/>
            <a:ext cx="6088948" cy="5528681"/>
          </a:xfrm>
        </p:spPr>
      </p:pic>
    </p:spTree>
    <p:extLst>
      <p:ext uri="{BB962C8B-B14F-4D97-AF65-F5344CB8AC3E}">
        <p14:creationId xmlns:p14="http://schemas.microsoft.com/office/powerpoint/2010/main" val="202763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389A4B3F-84C1-534C-9109-88E6F10073B7}"/>
              </a:ext>
            </a:extLst>
          </p:cNvPr>
          <p:cNvSpPr>
            <a:spLocks noGrp="1"/>
          </p:cNvSpPr>
          <p:nvPr>
            <p:ph type="title"/>
          </p:nvPr>
        </p:nvSpPr>
        <p:spPr/>
        <p:txBody>
          <a:bodyPr>
            <a:normAutofit fontScale="90000"/>
          </a:bodyPr>
          <a:lstStyle/>
          <a:p>
            <a:r>
              <a:rPr lang="tr-TR" dirty="0"/>
              <a:t>Senaryo 4:Nesne Yükleme</a:t>
            </a:r>
            <a:br>
              <a:rPr lang="tr-TR" dirty="0"/>
            </a:br>
            <a:endParaRPr lang="tr-TR" dirty="0"/>
          </a:p>
        </p:txBody>
      </p:sp>
      <p:pic>
        <p:nvPicPr>
          <p:cNvPr id="5" name="İçerik Yer Tutucusu 4">
            <a:extLst>
              <a:ext uri="{FF2B5EF4-FFF2-40B4-BE49-F238E27FC236}">
                <a16:creationId xmlns:a16="http://schemas.microsoft.com/office/drawing/2014/main" xmlns="" id="{F755A53E-577B-F842-BABA-50ECD3A0ECEA}"/>
              </a:ext>
            </a:extLst>
          </p:cNvPr>
          <p:cNvPicPr>
            <a:picLocks noGrp="1" noChangeAspect="1"/>
          </p:cNvPicPr>
          <p:nvPr>
            <p:ph idx="1"/>
          </p:nvPr>
        </p:nvPicPr>
        <p:blipFill>
          <a:blip r:embed="rId2"/>
          <a:stretch>
            <a:fillRect/>
          </a:stretch>
        </p:blipFill>
        <p:spPr>
          <a:xfrm>
            <a:off x="2458644" y="1147156"/>
            <a:ext cx="7615976" cy="5436206"/>
          </a:xfrm>
        </p:spPr>
      </p:pic>
    </p:spTree>
    <p:extLst>
      <p:ext uri="{BB962C8B-B14F-4D97-AF65-F5344CB8AC3E}">
        <p14:creationId xmlns:p14="http://schemas.microsoft.com/office/powerpoint/2010/main" val="1489320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84A05D3C-C5E7-9444-87DF-0AA1862DCC4C}"/>
              </a:ext>
            </a:extLst>
          </p:cNvPr>
          <p:cNvSpPr>
            <a:spLocks noGrp="1"/>
          </p:cNvSpPr>
          <p:nvPr>
            <p:ph type="title"/>
          </p:nvPr>
        </p:nvSpPr>
        <p:spPr/>
        <p:txBody>
          <a:bodyPr>
            <a:normAutofit fontScale="90000"/>
          </a:bodyPr>
          <a:lstStyle/>
          <a:p>
            <a:r>
              <a:rPr lang="tr-TR" dirty="0"/>
              <a:t>Senaryo 5:Nesne Güncelleme</a:t>
            </a:r>
            <a:br>
              <a:rPr lang="tr-TR" dirty="0"/>
            </a:br>
            <a:endParaRPr lang="tr-TR" dirty="0"/>
          </a:p>
        </p:txBody>
      </p:sp>
      <p:pic>
        <p:nvPicPr>
          <p:cNvPr id="5" name="İçerik Yer Tutucusu 4">
            <a:extLst>
              <a:ext uri="{FF2B5EF4-FFF2-40B4-BE49-F238E27FC236}">
                <a16:creationId xmlns:a16="http://schemas.microsoft.com/office/drawing/2014/main" xmlns="" id="{054AFC88-802A-9749-9FA3-089A2A93437E}"/>
              </a:ext>
            </a:extLst>
          </p:cNvPr>
          <p:cNvPicPr>
            <a:picLocks noGrp="1" noChangeAspect="1"/>
          </p:cNvPicPr>
          <p:nvPr>
            <p:ph idx="1"/>
          </p:nvPr>
        </p:nvPicPr>
        <p:blipFill>
          <a:blip r:embed="rId2"/>
          <a:stretch>
            <a:fillRect/>
          </a:stretch>
        </p:blipFill>
        <p:spPr>
          <a:xfrm>
            <a:off x="1844732" y="1417638"/>
            <a:ext cx="9143923" cy="4956969"/>
          </a:xfrm>
        </p:spPr>
      </p:pic>
    </p:spTree>
    <p:extLst>
      <p:ext uri="{BB962C8B-B14F-4D97-AF65-F5344CB8AC3E}">
        <p14:creationId xmlns:p14="http://schemas.microsoft.com/office/powerpoint/2010/main" val="2108187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F4BF92B-1D15-C642-B21F-078EA559C5A7}"/>
              </a:ext>
            </a:extLst>
          </p:cNvPr>
          <p:cNvSpPr>
            <a:spLocks noGrp="1"/>
          </p:cNvSpPr>
          <p:nvPr>
            <p:ph type="title"/>
          </p:nvPr>
        </p:nvSpPr>
        <p:spPr/>
        <p:txBody>
          <a:bodyPr>
            <a:normAutofit fontScale="90000"/>
          </a:bodyPr>
          <a:lstStyle/>
          <a:p>
            <a:r>
              <a:rPr lang="tr-TR" dirty="0"/>
              <a:t>Senaryo 6:Nesne Silme</a:t>
            </a:r>
            <a:br>
              <a:rPr lang="tr-TR" dirty="0"/>
            </a:br>
            <a:endParaRPr lang="tr-TR" dirty="0"/>
          </a:p>
        </p:txBody>
      </p:sp>
      <p:pic>
        <p:nvPicPr>
          <p:cNvPr id="5" name="İçerik Yer Tutucusu 4">
            <a:extLst>
              <a:ext uri="{FF2B5EF4-FFF2-40B4-BE49-F238E27FC236}">
                <a16:creationId xmlns:a16="http://schemas.microsoft.com/office/drawing/2014/main" xmlns="" id="{3C3F9FA8-748A-BE43-8B04-5566A66519B0}"/>
              </a:ext>
            </a:extLst>
          </p:cNvPr>
          <p:cNvPicPr>
            <a:picLocks noGrp="1" noChangeAspect="1"/>
          </p:cNvPicPr>
          <p:nvPr>
            <p:ph idx="1"/>
          </p:nvPr>
        </p:nvPicPr>
        <p:blipFill>
          <a:blip r:embed="rId2"/>
          <a:stretch>
            <a:fillRect/>
          </a:stretch>
        </p:blipFill>
        <p:spPr>
          <a:xfrm>
            <a:off x="1451834" y="1132400"/>
            <a:ext cx="8700430" cy="4593200"/>
          </a:xfrm>
        </p:spPr>
      </p:pic>
    </p:spTree>
    <p:extLst>
      <p:ext uri="{BB962C8B-B14F-4D97-AF65-F5344CB8AC3E}">
        <p14:creationId xmlns:p14="http://schemas.microsoft.com/office/powerpoint/2010/main" val="3894097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D45EDA4C-6D95-6A44-BE8A-CDBC1D862D69}"/>
              </a:ext>
            </a:extLst>
          </p:cNvPr>
          <p:cNvSpPr>
            <a:spLocks noGrp="1"/>
          </p:cNvSpPr>
          <p:nvPr>
            <p:ph type="title"/>
          </p:nvPr>
        </p:nvSpPr>
        <p:spPr/>
        <p:txBody>
          <a:bodyPr>
            <a:normAutofit fontScale="90000"/>
          </a:bodyPr>
          <a:lstStyle/>
          <a:p>
            <a:r>
              <a:rPr lang="tr-TR" dirty="0"/>
              <a:t>Senaryo 7:Şifre Gönderme</a:t>
            </a:r>
            <a:br>
              <a:rPr lang="tr-TR" dirty="0"/>
            </a:br>
            <a:endParaRPr lang="tr-TR" dirty="0"/>
          </a:p>
        </p:txBody>
      </p:sp>
      <p:pic>
        <p:nvPicPr>
          <p:cNvPr id="5" name="İçerik Yer Tutucusu 4">
            <a:extLst>
              <a:ext uri="{FF2B5EF4-FFF2-40B4-BE49-F238E27FC236}">
                <a16:creationId xmlns:a16="http://schemas.microsoft.com/office/drawing/2014/main" xmlns="" id="{376541FC-31AA-B946-BFE3-8D2C9BB5F07B}"/>
              </a:ext>
            </a:extLst>
          </p:cNvPr>
          <p:cNvPicPr>
            <a:picLocks noGrp="1" noChangeAspect="1"/>
          </p:cNvPicPr>
          <p:nvPr>
            <p:ph idx="1"/>
          </p:nvPr>
        </p:nvPicPr>
        <p:blipFill>
          <a:blip r:embed="rId2"/>
          <a:stretch>
            <a:fillRect/>
          </a:stretch>
        </p:blipFill>
        <p:spPr>
          <a:xfrm>
            <a:off x="2596417" y="1600200"/>
            <a:ext cx="7561736" cy="4889745"/>
          </a:xfrm>
        </p:spPr>
      </p:pic>
    </p:spTree>
    <p:extLst>
      <p:ext uri="{BB962C8B-B14F-4D97-AF65-F5344CB8AC3E}">
        <p14:creationId xmlns:p14="http://schemas.microsoft.com/office/powerpoint/2010/main" val="328954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3DDA7AF6-94E4-9A4C-8AE7-03B746C867D6}"/>
              </a:ext>
            </a:extLst>
          </p:cNvPr>
          <p:cNvSpPr>
            <a:spLocks noGrp="1"/>
          </p:cNvSpPr>
          <p:nvPr>
            <p:ph type="title"/>
          </p:nvPr>
        </p:nvSpPr>
        <p:spPr/>
        <p:txBody>
          <a:bodyPr>
            <a:normAutofit fontScale="90000"/>
          </a:bodyPr>
          <a:lstStyle/>
          <a:p>
            <a:r>
              <a:rPr lang="tr-TR" dirty="0"/>
              <a:t>Senaryo 8:Onaylama</a:t>
            </a:r>
            <a:br>
              <a:rPr lang="tr-TR" dirty="0"/>
            </a:br>
            <a:endParaRPr lang="tr-TR" dirty="0"/>
          </a:p>
        </p:txBody>
      </p:sp>
      <p:pic>
        <p:nvPicPr>
          <p:cNvPr id="5" name="İçerik Yer Tutucusu 4">
            <a:extLst>
              <a:ext uri="{FF2B5EF4-FFF2-40B4-BE49-F238E27FC236}">
                <a16:creationId xmlns:a16="http://schemas.microsoft.com/office/drawing/2014/main" xmlns="" id="{822A0405-3E0F-8B4C-A160-8A56FAE9ED83}"/>
              </a:ext>
            </a:extLst>
          </p:cNvPr>
          <p:cNvPicPr>
            <a:picLocks noGrp="1" noChangeAspect="1"/>
          </p:cNvPicPr>
          <p:nvPr>
            <p:ph idx="1"/>
          </p:nvPr>
        </p:nvPicPr>
        <p:blipFill>
          <a:blip r:embed="rId2"/>
          <a:stretch>
            <a:fillRect/>
          </a:stretch>
        </p:blipFill>
        <p:spPr>
          <a:xfrm>
            <a:off x="2523374" y="1592997"/>
            <a:ext cx="7887933" cy="4408791"/>
          </a:xfrm>
        </p:spPr>
      </p:pic>
    </p:spTree>
    <p:extLst>
      <p:ext uri="{BB962C8B-B14F-4D97-AF65-F5344CB8AC3E}">
        <p14:creationId xmlns:p14="http://schemas.microsoft.com/office/powerpoint/2010/main" val="320977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2B3FFD67-8571-204B-A943-D326E9A1E424}"/>
              </a:ext>
            </a:extLst>
          </p:cNvPr>
          <p:cNvSpPr>
            <a:spLocks noGrp="1"/>
          </p:cNvSpPr>
          <p:nvPr>
            <p:ph type="title"/>
          </p:nvPr>
        </p:nvSpPr>
        <p:spPr/>
        <p:txBody>
          <a:bodyPr/>
          <a:lstStyle/>
          <a:p>
            <a:r>
              <a:rPr lang="tr-TR" dirty="0"/>
              <a:t>Projenin Tanımı</a:t>
            </a:r>
          </a:p>
        </p:txBody>
      </p:sp>
      <p:sp>
        <p:nvSpPr>
          <p:cNvPr id="3" name="İçerik Yer Tutucusu 2">
            <a:extLst>
              <a:ext uri="{FF2B5EF4-FFF2-40B4-BE49-F238E27FC236}">
                <a16:creationId xmlns:a16="http://schemas.microsoft.com/office/drawing/2014/main" xmlns="" id="{7032C3AE-8973-6C49-B232-BB1B74C3CE36}"/>
              </a:ext>
            </a:extLst>
          </p:cNvPr>
          <p:cNvSpPr>
            <a:spLocks noGrp="1"/>
          </p:cNvSpPr>
          <p:nvPr>
            <p:ph idx="1"/>
          </p:nvPr>
        </p:nvSpPr>
        <p:spPr/>
        <p:txBody>
          <a:bodyPr/>
          <a:lstStyle/>
          <a:p>
            <a:r>
              <a:rPr lang="tr-TR" sz="2400" dirty="0"/>
              <a:t>Akıllı ders programında öğrenci kendi ders programını yapar . Öğrenci eksik olduğu nesnelerde(konu tekrarlarını, testlerini, Soru sayısını, mola arasını, hedeflerini, ders notlarını, günlük hedeflerini ve ödevlerini )kendisi, sistem üzerinden belirler . Böylelikle eksiklerini öngörüp kendi planını yapar ve yöneticiye analizleri gider.</a:t>
            </a:r>
          </a:p>
        </p:txBody>
      </p:sp>
    </p:spTree>
    <p:extLst>
      <p:ext uri="{BB962C8B-B14F-4D97-AF65-F5344CB8AC3E}">
        <p14:creationId xmlns:p14="http://schemas.microsoft.com/office/powerpoint/2010/main" val="242966888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BA5F9726-C753-4149-B575-F6913E24882C}"/>
              </a:ext>
            </a:extLst>
          </p:cNvPr>
          <p:cNvSpPr>
            <a:spLocks noGrp="1"/>
          </p:cNvSpPr>
          <p:nvPr>
            <p:ph type="title"/>
          </p:nvPr>
        </p:nvSpPr>
        <p:spPr/>
        <p:txBody>
          <a:bodyPr/>
          <a:lstStyle/>
          <a:p>
            <a:r>
              <a:rPr lang="tr-TR" dirty="0"/>
              <a:t>8.Durum Diyagramları</a:t>
            </a:r>
          </a:p>
        </p:txBody>
      </p:sp>
      <p:sp>
        <p:nvSpPr>
          <p:cNvPr id="3" name="İçerik Yer Tutucusu 2">
            <a:extLst>
              <a:ext uri="{FF2B5EF4-FFF2-40B4-BE49-F238E27FC236}">
                <a16:creationId xmlns:a16="http://schemas.microsoft.com/office/drawing/2014/main" xmlns="" id="{AEFEEE85-6FCC-EB47-AAFC-7E609C00F678}"/>
              </a:ext>
            </a:extLst>
          </p:cNvPr>
          <p:cNvSpPr>
            <a:spLocks noGrp="1"/>
          </p:cNvSpPr>
          <p:nvPr>
            <p:ph idx="1"/>
          </p:nvPr>
        </p:nvSpPr>
        <p:spPr>
          <a:xfrm>
            <a:off x="609600" y="1600201"/>
            <a:ext cx="10972800" cy="644235"/>
          </a:xfrm>
        </p:spPr>
        <p:txBody>
          <a:bodyPr/>
          <a:lstStyle/>
          <a:p>
            <a:pPr marL="0" indent="0">
              <a:buNone/>
            </a:pPr>
            <a:r>
              <a:rPr lang="tr-TR" dirty="0"/>
              <a:t>Senaryo 1:üye kaydı</a:t>
            </a:r>
          </a:p>
          <a:p>
            <a:pPr marL="0" indent="0">
              <a:buNone/>
            </a:pPr>
            <a:endParaRPr lang="tr-TR" dirty="0"/>
          </a:p>
        </p:txBody>
      </p:sp>
      <p:pic>
        <p:nvPicPr>
          <p:cNvPr id="5" name="Resim 4">
            <a:extLst>
              <a:ext uri="{FF2B5EF4-FFF2-40B4-BE49-F238E27FC236}">
                <a16:creationId xmlns:a16="http://schemas.microsoft.com/office/drawing/2014/main" xmlns="" id="{4D92D8D5-00F8-8145-AA13-1F11360DEA7D}"/>
              </a:ext>
            </a:extLst>
          </p:cNvPr>
          <p:cNvPicPr>
            <a:picLocks noChangeAspect="1"/>
          </p:cNvPicPr>
          <p:nvPr/>
        </p:nvPicPr>
        <p:blipFill>
          <a:blip r:embed="rId2"/>
          <a:stretch>
            <a:fillRect/>
          </a:stretch>
        </p:blipFill>
        <p:spPr>
          <a:xfrm>
            <a:off x="2495550" y="2244436"/>
            <a:ext cx="7200900" cy="4216400"/>
          </a:xfrm>
          <a:prstGeom prst="rect">
            <a:avLst/>
          </a:prstGeom>
        </p:spPr>
      </p:pic>
    </p:spTree>
    <p:extLst>
      <p:ext uri="{BB962C8B-B14F-4D97-AF65-F5344CB8AC3E}">
        <p14:creationId xmlns:p14="http://schemas.microsoft.com/office/powerpoint/2010/main" val="813545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04D9CB1-4F44-2D4E-BFFC-A05F7E5A7513}"/>
              </a:ext>
            </a:extLst>
          </p:cNvPr>
          <p:cNvSpPr>
            <a:spLocks noGrp="1"/>
          </p:cNvSpPr>
          <p:nvPr>
            <p:ph type="title"/>
          </p:nvPr>
        </p:nvSpPr>
        <p:spPr/>
        <p:txBody>
          <a:bodyPr>
            <a:normAutofit/>
          </a:bodyPr>
          <a:lstStyle/>
          <a:p>
            <a:r>
              <a:rPr lang="tr-TR" dirty="0"/>
              <a:t>Senaryo 2: Üye Girişi</a:t>
            </a:r>
          </a:p>
        </p:txBody>
      </p:sp>
      <p:pic>
        <p:nvPicPr>
          <p:cNvPr id="5" name="Resim 4">
            <a:extLst>
              <a:ext uri="{FF2B5EF4-FFF2-40B4-BE49-F238E27FC236}">
                <a16:creationId xmlns:a16="http://schemas.microsoft.com/office/drawing/2014/main" xmlns="" id="{64452442-87E6-0F48-BEB1-9A813ADBA028}"/>
              </a:ext>
            </a:extLst>
          </p:cNvPr>
          <p:cNvPicPr>
            <a:picLocks noChangeAspect="1"/>
          </p:cNvPicPr>
          <p:nvPr/>
        </p:nvPicPr>
        <p:blipFill>
          <a:blip r:embed="rId2"/>
          <a:stretch>
            <a:fillRect/>
          </a:stretch>
        </p:blipFill>
        <p:spPr>
          <a:xfrm>
            <a:off x="3973484" y="1429470"/>
            <a:ext cx="5519766" cy="5199929"/>
          </a:xfrm>
          <a:prstGeom prst="rect">
            <a:avLst/>
          </a:prstGeom>
        </p:spPr>
      </p:pic>
    </p:spTree>
    <p:extLst>
      <p:ext uri="{BB962C8B-B14F-4D97-AF65-F5344CB8AC3E}">
        <p14:creationId xmlns:p14="http://schemas.microsoft.com/office/powerpoint/2010/main" val="1848618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A33C275-EA8E-AD40-8B3A-AC95F5661F74}"/>
              </a:ext>
            </a:extLst>
          </p:cNvPr>
          <p:cNvSpPr>
            <a:spLocks noGrp="1"/>
          </p:cNvSpPr>
          <p:nvPr>
            <p:ph type="title"/>
          </p:nvPr>
        </p:nvSpPr>
        <p:spPr/>
        <p:txBody>
          <a:bodyPr>
            <a:normAutofit fontScale="90000"/>
          </a:bodyPr>
          <a:lstStyle/>
          <a:p>
            <a:r>
              <a:rPr lang="tr-TR" dirty="0"/>
              <a:t>Senaryo 3:Nesne Listeleme</a:t>
            </a:r>
            <a:br>
              <a:rPr lang="tr-TR" dirty="0"/>
            </a:br>
            <a:endParaRPr lang="tr-TR" dirty="0"/>
          </a:p>
        </p:txBody>
      </p:sp>
      <p:pic>
        <p:nvPicPr>
          <p:cNvPr id="5" name="İçerik Yer Tutucusu 4">
            <a:extLst>
              <a:ext uri="{FF2B5EF4-FFF2-40B4-BE49-F238E27FC236}">
                <a16:creationId xmlns:a16="http://schemas.microsoft.com/office/drawing/2014/main" xmlns="" id="{2F6DB1E2-5870-1345-B7C5-3525669AA0CB}"/>
              </a:ext>
            </a:extLst>
          </p:cNvPr>
          <p:cNvPicPr>
            <a:picLocks noGrp="1" noChangeAspect="1"/>
          </p:cNvPicPr>
          <p:nvPr>
            <p:ph idx="1"/>
          </p:nvPr>
        </p:nvPicPr>
        <p:blipFill>
          <a:blip r:embed="rId2"/>
          <a:stretch>
            <a:fillRect/>
          </a:stretch>
        </p:blipFill>
        <p:spPr>
          <a:xfrm>
            <a:off x="3679522" y="1600200"/>
            <a:ext cx="4832956" cy="4525963"/>
          </a:xfrm>
        </p:spPr>
      </p:pic>
    </p:spTree>
    <p:extLst>
      <p:ext uri="{BB962C8B-B14F-4D97-AF65-F5344CB8AC3E}">
        <p14:creationId xmlns:p14="http://schemas.microsoft.com/office/powerpoint/2010/main" val="2021735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9CDD4A1D-9897-BA43-B807-33BA42235936}"/>
              </a:ext>
            </a:extLst>
          </p:cNvPr>
          <p:cNvSpPr>
            <a:spLocks noGrp="1"/>
          </p:cNvSpPr>
          <p:nvPr>
            <p:ph type="title"/>
          </p:nvPr>
        </p:nvSpPr>
        <p:spPr/>
        <p:txBody>
          <a:bodyPr>
            <a:normAutofit fontScale="90000"/>
          </a:bodyPr>
          <a:lstStyle/>
          <a:p>
            <a:r>
              <a:rPr lang="tr-TR" dirty="0"/>
              <a:t>Senaryo 4:Nesne Yükleme</a:t>
            </a:r>
            <a:br>
              <a:rPr lang="tr-TR" dirty="0"/>
            </a:br>
            <a:endParaRPr lang="tr-TR" dirty="0"/>
          </a:p>
        </p:txBody>
      </p:sp>
      <p:pic>
        <p:nvPicPr>
          <p:cNvPr id="5" name="İçerik Yer Tutucusu 4">
            <a:extLst>
              <a:ext uri="{FF2B5EF4-FFF2-40B4-BE49-F238E27FC236}">
                <a16:creationId xmlns:a16="http://schemas.microsoft.com/office/drawing/2014/main" xmlns="" id="{DD9BD5FF-98F4-5140-A2E9-7B2B6383DC5D}"/>
              </a:ext>
            </a:extLst>
          </p:cNvPr>
          <p:cNvPicPr>
            <a:picLocks noGrp="1" noChangeAspect="1"/>
          </p:cNvPicPr>
          <p:nvPr>
            <p:ph idx="1"/>
          </p:nvPr>
        </p:nvPicPr>
        <p:blipFill>
          <a:blip r:embed="rId2"/>
          <a:stretch>
            <a:fillRect/>
          </a:stretch>
        </p:blipFill>
        <p:spPr>
          <a:xfrm>
            <a:off x="2432050" y="1837531"/>
            <a:ext cx="7327900" cy="4051300"/>
          </a:xfrm>
        </p:spPr>
      </p:pic>
    </p:spTree>
    <p:extLst>
      <p:ext uri="{BB962C8B-B14F-4D97-AF65-F5344CB8AC3E}">
        <p14:creationId xmlns:p14="http://schemas.microsoft.com/office/powerpoint/2010/main" val="30035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CA94F5EA-5FB3-994F-BE81-45480B355208}"/>
              </a:ext>
            </a:extLst>
          </p:cNvPr>
          <p:cNvSpPr>
            <a:spLocks noGrp="1"/>
          </p:cNvSpPr>
          <p:nvPr>
            <p:ph type="title"/>
          </p:nvPr>
        </p:nvSpPr>
        <p:spPr>
          <a:xfrm>
            <a:off x="609600" y="457201"/>
            <a:ext cx="10972800" cy="1143000"/>
          </a:xfrm>
        </p:spPr>
        <p:txBody>
          <a:bodyPr>
            <a:normAutofit fontScale="90000"/>
          </a:bodyPr>
          <a:lstStyle/>
          <a:p>
            <a:r>
              <a:rPr lang="tr-TR" smtClean="0"/>
              <a:t>Senaryo </a:t>
            </a:r>
            <a:r>
              <a:rPr lang="tr-TR" dirty="0"/>
              <a:t>5 Nesne Güncelleme</a:t>
            </a:r>
            <a:br>
              <a:rPr lang="tr-TR" dirty="0"/>
            </a:br>
            <a:endParaRPr lang="tr-TR" dirty="0"/>
          </a:p>
        </p:txBody>
      </p:sp>
      <p:pic>
        <p:nvPicPr>
          <p:cNvPr id="5" name="İçerik Yer Tutucusu 4">
            <a:extLst>
              <a:ext uri="{FF2B5EF4-FFF2-40B4-BE49-F238E27FC236}">
                <a16:creationId xmlns:a16="http://schemas.microsoft.com/office/drawing/2014/main" xmlns="" id="{87F79657-CCE6-0940-BD85-01B027AF737B}"/>
              </a:ext>
            </a:extLst>
          </p:cNvPr>
          <p:cNvPicPr>
            <a:picLocks noGrp="1" noChangeAspect="1"/>
          </p:cNvPicPr>
          <p:nvPr>
            <p:ph idx="1"/>
          </p:nvPr>
        </p:nvPicPr>
        <p:blipFill>
          <a:blip r:embed="rId2"/>
          <a:stretch>
            <a:fillRect/>
          </a:stretch>
        </p:blipFill>
        <p:spPr>
          <a:xfrm>
            <a:off x="2425700" y="1742281"/>
            <a:ext cx="7340600" cy="4241800"/>
          </a:xfrm>
        </p:spPr>
      </p:pic>
    </p:spTree>
    <p:extLst>
      <p:ext uri="{BB962C8B-B14F-4D97-AF65-F5344CB8AC3E}">
        <p14:creationId xmlns:p14="http://schemas.microsoft.com/office/powerpoint/2010/main" val="3939729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E748CB80-9093-AF43-818D-214C335A4299}"/>
              </a:ext>
            </a:extLst>
          </p:cNvPr>
          <p:cNvSpPr>
            <a:spLocks noGrp="1"/>
          </p:cNvSpPr>
          <p:nvPr>
            <p:ph type="title"/>
          </p:nvPr>
        </p:nvSpPr>
        <p:spPr/>
        <p:txBody>
          <a:bodyPr>
            <a:normAutofit fontScale="90000"/>
          </a:bodyPr>
          <a:lstStyle/>
          <a:p>
            <a:r>
              <a:rPr lang="tr-TR" dirty="0"/>
              <a:t>Senaryo 6:Nesne Silme</a:t>
            </a:r>
            <a:br>
              <a:rPr lang="tr-TR" dirty="0"/>
            </a:br>
            <a:endParaRPr lang="tr-TR" dirty="0"/>
          </a:p>
        </p:txBody>
      </p:sp>
      <p:pic>
        <p:nvPicPr>
          <p:cNvPr id="5" name="İçerik Yer Tutucusu 4">
            <a:extLst>
              <a:ext uri="{FF2B5EF4-FFF2-40B4-BE49-F238E27FC236}">
                <a16:creationId xmlns:a16="http://schemas.microsoft.com/office/drawing/2014/main" xmlns="" id="{72EDF475-2D02-8C4A-8CBB-3129E69016EF}"/>
              </a:ext>
            </a:extLst>
          </p:cNvPr>
          <p:cNvPicPr>
            <a:picLocks noGrp="1" noChangeAspect="1"/>
          </p:cNvPicPr>
          <p:nvPr>
            <p:ph idx="1"/>
          </p:nvPr>
        </p:nvPicPr>
        <p:blipFill>
          <a:blip r:embed="rId2"/>
          <a:stretch>
            <a:fillRect/>
          </a:stretch>
        </p:blipFill>
        <p:spPr>
          <a:xfrm>
            <a:off x="3056984" y="1600200"/>
            <a:ext cx="6078031" cy="4525963"/>
          </a:xfrm>
        </p:spPr>
      </p:pic>
    </p:spTree>
    <p:extLst>
      <p:ext uri="{BB962C8B-B14F-4D97-AF65-F5344CB8AC3E}">
        <p14:creationId xmlns:p14="http://schemas.microsoft.com/office/powerpoint/2010/main" val="322049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DD350C20-0F32-344C-AEBF-8FBA389132C4}"/>
              </a:ext>
            </a:extLst>
          </p:cNvPr>
          <p:cNvSpPr>
            <a:spLocks noGrp="1"/>
          </p:cNvSpPr>
          <p:nvPr>
            <p:ph type="title"/>
          </p:nvPr>
        </p:nvSpPr>
        <p:spPr>
          <a:xfrm>
            <a:off x="609600" y="457201"/>
            <a:ext cx="10972800" cy="1143000"/>
          </a:xfrm>
        </p:spPr>
        <p:txBody>
          <a:bodyPr/>
          <a:lstStyle/>
          <a:p>
            <a:r>
              <a:rPr lang="tr-TR" dirty="0"/>
              <a:t>Senaryo 7:Şifre Gönderme</a:t>
            </a:r>
          </a:p>
        </p:txBody>
      </p:sp>
      <p:pic>
        <p:nvPicPr>
          <p:cNvPr id="5" name="İçerik Yer Tutucusu 4">
            <a:extLst>
              <a:ext uri="{FF2B5EF4-FFF2-40B4-BE49-F238E27FC236}">
                <a16:creationId xmlns:a16="http://schemas.microsoft.com/office/drawing/2014/main" xmlns="" id="{C91F6C8D-A35B-074E-BC4A-CCA0F3DEE87A}"/>
              </a:ext>
            </a:extLst>
          </p:cNvPr>
          <p:cNvPicPr>
            <a:picLocks noGrp="1" noChangeAspect="1"/>
          </p:cNvPicPr>
          <p:nvPr>
            <p:ph idx="1"/>
          </p:nvPr>
        </p:nvPicPr>
        <p:blipFill>
          <a:blip r:embed="rId2"/>
          <a:stretch>
            <a:fillRect/>
          </a:stretch>
        </p:blipFill>
        <p:spPr>
          <a:xfrm>
            <a:off x="2444750" y="1989931"/>
            <a:ext cx="7302500" cy="3746500"/>
          </a:xfrm>
        </p:spPr>
      </p:pic>
    </p:spTree>
    <p:extLst>
      <p:ext uri="{BB962C8B-B14F-4D97-AF65-F5344CB8AC3E}">
        <p14:creationId xmlns:p14="http://schemas.microsoft.com/office/powerpoint/2010/main" val="3049031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52193D2A-314F-4841-9671-8A6078A8E2D3}"/>
              </a:ext>
            </a:extLst>
          </p:cNvPr>
          <p:cNvSpPr>
            <a:spLocks noGrp="1"/>
          </p:cNvSpPr>
          <p:nvPr>
            <p:ph type="title"/>
          </p:nvPr>
        </p:nvSpPr>
        <p:spPr/>
        <p:txBody>
          <a:bodyPr>
            <a:normAutofit fontScale="90000"/>
          </a:bodyPr>
          <a:lstStyle/>
          <a:p>
            <a:r>
              <a:rPr lang="tr-TR" dirty="0"/>
              <a:t>Senaryo 8:Onaylama</a:t>
            </a:r>
            <a:br>
              <a:rPr lang="tr-TR" dirty="0"/>
            </a:br>
            <a:endParaRPr lang="tr-TR" dirty="0"/>
          </a:p>
        </p:txBody>
      </p:sp>
      <p:pic>
        <p:nvPicPr>
          <p:cNvPr id="9" name="İçerik Yer Tutucusu 8">
            <a:extLst>
              <a:ext uri="{FF2B5EF4-FFF2-40B4-BE49-F238E27FC236}">
                <a16:creationId xmlns:a16="http://schemas.microsoft.com/office/drawing/2014/main" xmlns="" id="{DA262333-ACAD-C949-8BDC-CF08F32099A7}"/>
              </a:ext>
            </a:extLst>
          </p:cNvPr>
          <p:cNvPicPr>
            <a:picLocks noGrp="1" noChangeAspect="1"/>
          </p:cNvPicPr>
          <p:nvPr>
            <p:ph idx="1"/>
          </p:nvPr>
        </p:nvPicPr>
        <p:blipFill>
          <a:blip r:embed="rId2"/>
          <a:stretch>
            <a:fillRect/>
          </a:stretch>
        </p:blipFill>
        <p:spPr>
          <a:xfrm>
            <a:off x="2463800" y="1678781"/>
            <a:ext cx="7264400" cy="4368800"/>
          </a:xfrm>
        </p:spPr>
      </p:pic>
    </p:spTree>
    <p:extLst>
      <p:ext uri="{BB962C8B-B14F-4D97-AF65-F5344CB8AC3E}">
        <p14:creationId xmlns:p14="http://schemas.microsoft.com/office/powerpoint/2010/main" val="2062240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812BFD75-37E1-1C41-AADA-3133048F0061}"/>
              </a:ext>
            </a:extLst>
          </p:cNvPr>
          <p:cNvSpPr>
            <a:spLocks noGrp="1"/>
          </p:cNvSpPr>
          <p:nvPr>
            <p:ph type="title"/>
          </p:nvPr>
        </p:nvSpPr>
        <p:spPr/>
        <p:txBody>
          <a:bodyPr/>
          <a:lstStyle/>
          <a:p>
            <a:r>
              <a:rPr lang="tr-TR" dirty="0"/>
              <a:t>9-Nesne İlişkileri Diyagramı</a:t>
            </a:r>
          </a:p>
        </p:txBody>
      </p:sp>
      <p:pic>
        <p:nvPicPr>
          <p:cNvPr id="2050" name="Picture 2" descr="D:\m\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494" y="1673226"/>
            <a:ext cx="657383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8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10-Veri tabanı Modeli</a:t>
            </a:r>
          </a:p>
        </p:txBody>
      </p:sp>
      <p:pic>
        <p:nvPicPr>
          <p:cNvPr id="3074" name="Picture 2" descr="D:\m\ver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679" y="1417638"/>
            <a:ext cx="481965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788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452B2BB2-0928-3E4D-BF97-C8B9E25ED419}"/>
              </a:ext>
            </a:extLst>
          </p:cNvPr>
          <p:cNvSpPr>
            <a:spLocks noGrp="1"/>
          </p:cNvSpPr>
          <p:nvPr>
            <p:ph type="title"/>
          </p:nvPr>
        </p:nvSpPr>
        <p:spPr/>
        <p:txBody>
          <a:bodyPr/>
          <a:lstStyle/>
          <a:p>
            <a:r>
              <a:rPr lang="tr-TR" dirty="0"/>
              <a:t>Nesneleri</a:t>
            </a:r>
          </a:p>
        </p:txBody>
      </p:sp>
      <p:sp>
        <p:nvSpPr>
          <p:cNvPr id="3" name="İçerik Yer Tutucusu 2">
            <a:extLst>
              <a:ext uri="{FF2B5EF4-FFF2-40B4-BE49-F238E27FC236}">
                <a16:creationId xmlns:a16="http://schemas.microsoft.com/office/drawing/2014/main" xmlns="" id="{24A8505F-199D-E148-ADC0-A8BDD63D5EAB}"/>
              </a:ext>
            </a:extLst>
          </p:cNvPr>
          <p:cNvSpPr>
            <a:spLocks noGrp="1"/>
          </p:cNvSpPr>
          <p:nvPr>
            <p:ph idx="1"/>
          </p:nvPr>
        </p:nvSpPr>
        <p:spPr/>
        <p:txBody>
          <a:bodyPr>
            <a:normAutofit fontScale="92500" lnSpcReduction="20000"/>
          </a:bodyPr>
          <a:lstStyle/>
          <a:p>
            <a:pPr marL="0" indent="0">
              <a:buNone/>
            </a:pPr>
            <a:r>
              <a:rPr lang="tr-TR" dirty="0" smtClean="0"/>
              <a:t>Öğrenci</a:t>
            </a:r>
          </a:p>
          <a:p>
            <a:pPr marL="0" indent="0">
              <a:buNone/>
            </a:pPr>
            <a:r>
              <a:rPr lang="tr-TR" dirty="0" smtClean="0"/>
              <a:t>Ders Programı</a:t>
            </a:r>
            <a:endParaRPr lang="tr-TR" dirty="0"/>
          </a:p>
          <a:p>
            <a:pPr marL="0" indent="0">
              <a:buNone/>
            </a:pPr>
            <a:r>
              <a:rPr lang="tr-TR" dirty="0"/>
              <a:t>Nesne </a:t>
            </a:r>
          </a:p>
          <a:p>
            <a:pPr marL="0" indent="0">
              <a:buNone/>
            </a:pPr>
            <a:r>
              <a:rPr lang="tr-TR" dirty="0"/>
              <a:t>Ders</a:t>
            </a:r>
          </a:p>
          <a:p>
            <a:pPr marL="0" indent="0">
              <a:buNone/>
            </a:pPr>
            <a:r>
              <a:rPr lang="tr-TR" dirty="0"/>
              <a:t>Puan</a:t>
            </a:r>
          </a:p>
          <a:p>
            <a:pPr marL="0" indent="0">
              <a:buNone/>
            </a:pPr>
            <a:r>
              <a:rPr lang="tr-TR" dirty="0"/>
              <a:t>Soru Sayısı</a:t>
            </a:r>
          </a:p>
          <a:p>
            <a:pPr marL="0" indent="0">
              <a:buNone/>
            </a:pPr>
            <a:r>
              <a:rPr lang="tr-TR" dirty="0"/>
              <a:t>Mola Arası</a:t>
            </a:r>
          </a:p>
          <a:p>
            <a:pPr marL="0" indent="0">
              <a:buNone/>
            </a:pPr>
            <a:r>
              <a:rPr lang="tr-TR" dirty="0"/>
              <a:t>Hedef </a:t>
            </a:r>
          </a:p>
          <a:p>
            <a:pPr marL="0" indent="0">
              <a:buNone/>
            </a:pPr>
            <a:r>
              <a:rPr lang="tr-TR" dirty="0"/>
              <a:t>Yönetici</a:t>
            </a:r>
          </a:p>
        </p:txBody>
      </p:sp>
    </p:spTree>
    <p:extLst>
      <p:ext uri="{BB962C8B-B14F-4D97-AF65-F5344CB8AC3E}">
        <p14:creationId xmlns:p14="http://schemas.microsoft.com/office/powerpoint/2010/main" val="106990467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19872AAE-1CE1-F545-9973-5293EAC1E108}"/>
              </a:ext>
            </a:extLst>
          </p:cNvPr>
          <p:cNvSpPr>
            <a:spLocks noGrp="1"/>
          </p:cNvSpPr>
          <p:nvPr>
            <p:ph type="title"/>
          </p:nvPr>
        </p:nvSpPr>
        <p:spPr>
          <a:xfrm>
            <a:off x="609600" y="457200"/>
            <a:ext cx="10972800" cy="1143000"/>
          </a:xfrm>
        </p:spPr>
        <p:txBody>
          <a:bodyPr/>
          <a:lstStyle/>
          <a:p>
            <a:r>
              <a:rPr lang="tr-TR" dirty="0"/>
              <a:t>11-Veri Sözcüğü</a:t>
            </a:r>
          </a:p>
        </p:txBody>
      </p:sp>
      <p:graphicFrame>
        <p:nvGraphicFramePr>
          <p:cNvPr id="6" name="İçerik Yer Tutucusu 5">
            <a:extLst>
              <a:ext uri="{FF2B5EF4-FFF2-40B4-BE49-F238E27FC236}">
                <a16:creationId xmlns:a16="http://schemas.microsoft.com/office/drawing/2014/main" xmlns="" id="{1CD06F17-0A09-EB44-92A7-B89E0C180EBE}"/>
              </a:ext>
            </a:extLst>
          </p:cNvPr>
          <p:cNvGraphicFramePr>
            <a:graphicFrameLocks noGrp="1"/>
          </p:cNvGraphicFramePr>
          <p:nvPr>
            <p:ph idx="1"/>
            <p:extLst>
              <p:ext uri="{D42A27DB-BD31-4B8C-83A1-F6EECF244321}">
                <p14:modId xmlns:p14="http://schemas.microsoft.com/office/powerpoint/2010/main" val="242620964"/>
              </p:ext>
            </p:extLst>
          </p:nvPr>
        </p:nvGraphicFramePr>
        <p:xfrm>
          <a:off x="609600" y="2400301"/>
          <a:ext cx="10972800" cy="57150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xmlns="" val="1620455947"/>
                    </a:ext>
                  </a:extLst>
                </a:gridCol>
                <a:gridCol w="5486400">
                  <a:extLst>
                    <a:ext uri="{9D8B030D-6E8A-4147-A177-3AD203B41FA5}">
                      <a16:colId xmlns:a16="http://schemas.microsoft.com/office/drawing/2014/main" xmlns="" val="258017290"/>
                    </a:ext>
                  </a:extLst>
                </a:gridCol>
              </a:tblGrid>
              <a:tr h="571500">
                <a:tc>
                  <a:txBody>
                    <a:bodyPr/>
                    <a:lstStyle/>
                    <a:p>
                      <a:r>
                        <a:rPr lang="tr-TR" dirty="0"/>
                        <a:t>Ders</a:t>
                      </a:r>
                    </a:p>
                  </a:txBody>
                  <a:tcPr/>
                </a:tc>
                <a:tc>
                  <a:txBody>
                    <a:bodyPr/>
                    <a:lstStyle/>
                    <a:p>
                      <a:r>
                        <a:rPr lang="tr-TR" dirty="0"/>
                        <a:t>Ders Konuları/Ders Testi/Günlük ders tekrarı/Ders saati</a:t>
                      </a:r>
                    </a:p>
                  </a:txBody>
                  <a:tcPr/>
                </a:tc>
                <a:extLst>
                  <a:ext uri="{0D108BD9-81ED-4DB2-BD59-A6C34878D82A}">
                    <a16:rowId xmlns:a16="http://schemas.microsoft.com/office/drawing/2014/main" xmlns="" val="2154829231"/>
                  </a:ext>
                </a:extLst>
              </a:tr>
            </a:tbl>
          </a:graphicData>
        </a:graphic>
      </p:graphicFrame>
    </p:spTree>
    <p:extLst>
      <p:ext uri="{BB962C8B-B14F-4D97-AF65-F5344CB8AC3E}">
        <p14:creationId xmlns:p14="http://schemas.microsoft.com/office/powerpoint/2010/main" val="2040446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D30C081F-78CA-2E48-BE56-59C2767903F4}"/>
              </a:ext>
            </a:extLst>
          </p:cNvPr>
          <p:cNvSpPr>
            <a:spLocks noGrp="1"/>
          </p:cNvSpPr>
          <p:nvPr>
            <p:ph type="title"/>
          </p:nvPr>
        </p:nvSpPr>
        <p:spPr/>
        <p:txBody>
          <a:bodyPr/>
          <a:lstStyle/>
          <a:p>
            <a:r>
              <a:rPr lang="tr-TR" dirty="0"/>
              <a:t>12-Sorumluluk İlişki Kartları</a:t>
            </a:r>
          </a:p>
        </p:txBody>
      </p:sp>
      <p:sp>
        <p:nvSpPr>
          <p:cNvPr id="3" name="İçerik Yer Tutucusu 2">
            <a:extLst>
              <a:ext uri="{FF2B5EF4-FFF2-40B4-BE49-F238E27FC236}">
                <a16:creationId xmlns:a16="http://schemas.microsoft.com/office/drawing/2014/main" xmlns="" id="{6023DFE1-B90D-8146-8A8D-634DBF5A0E36}"/>
              </a:ext>
            </a:extLst>
          </p:cNvPr>
          <p:cNvSpPr>
            <a:spLocks noGrp="1"/>
          </p:cNvSpPr>
          <p:nvPr>
            <p:ph idx="1"/>
          </p:nvPr>
        </p:nvSpPr>
        <p:spPr>
          <a:xfrm>
            <a:off x="609600" y="1600202"/>
            <a:ext cx="10972800" cy="898070"/>
          </a:xfrm>
        </p:spPr>
        <p:txBody>
          <a:bodyPr/>
          <a:lstStyle/>
          <a:p>
            <a:r>
              <a:rPr lang="tr-TR" dirty="0"/>
              <a:t>Kullanıcı Sınıfına Ait Sorumluluk İlişki Kartı </a:t>
            </a:r>
          </a:p>
        </p:txBody>
      </p:sp>
      <p:pic>
        <p:nvPicPr>
          <p:cNvPr id="7" name="Resim 6">
            <a:extLst>
              <a:ext uri="{FF2B5EF4-FFF2-40B4-BE49-F238E27FC236}">
                <a16:creationId xmlns:a16="http://schemas.microsoft.com/office/drawing/2014/main" xmlns="" id="{80A7B028-18A3-E949-A22B-05FDD84B6A4F}"/>
              </a:ext>
            </a:extLst>
          </p:cNvPr>
          <p:cNvPicPr>
            <a:picLocks noChangeAspect="1"/>
          </p:cNvPicPr>
          <p:nvPr/>
        </p:nvPicPr>
        <p:blipFill>
          <a:blip r:embed="rId2"/>
          <a:stretch>
            <a:fillRect/>
          </a:stretch>
        </p:blipFill>
        <p:spPr>
          <a:xfrm>
            <a:off x="4033157" y="2287092"/>
            <a:ext cx="4876800" cy="4570908"/>
          </a:xfrm>
          <a:prstGeom prst="rect">
            <a:avLst/>
          </a:prstGeom>
        </p:spPr>
      </p:pic>
    </p:spTree>
    <p:extLst>
      <p:ext uri="{BB962C8B-B14F-4D97-AF65-F5344CB8AC3E}">
        <p14:creationId xmlns:p14="http://schemas.microsoft.com/office/powerpoint/2010/main" val="1750904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DB3B6E91-096D-D747-86D9-50943DBF0223}"/>
              </a:ext>
            </a:extLst>
          </p:cNvPr>
          <p:cNvSpPr>
            <a:spLocks noGrp="1"/>
          </p:cNvSpPr>
          <p:nvPr>
            <p:ph type="title"/>
          </p:nvPr>
        </p:nvSpPr>
        <p:spPr/>
        <p:txBody>
          <a:bodyPr/>
          <a:lstStyle/>
          <a:p>
            <a:r>
              <a:rPr lang="tr-TR" dirty="0"/>
              <a:t>Ders Sınıfına Ait Sorumluluk İlişki Kartı</a:t>
            </a:r>
          </a:p>
        </p:txBody>
      </p:sp>
      <p:pic>
        <p:nvPicPr>
          <p:cNvPr id="5" name="İçerik Yer Tutucusu 4">
            <a:extLst>
              <a:ext uri="{FF2B5EF4-FFF2-40B4-BE49-F238E27FC236}">
                <a16:creationId xmlns:a16="http://schemas.microsoft.com/office/drawing/2014/main" xmlns="" id="{843D6022-5A9F-6543-B440-6C0053C7E559}"/>
              </a:ext>
            </a:extLst>
          </p:cNvPr>
          <p:cNvPicPr>
            <a:picLocks noGrp="1" noChangeAspect="1"/>
          </p:cNvPicPr>
          <p:nvPr>
            <p:ph idx="1"/>
          </p:nvPr>
        </p:nvPicPr>
        <p:blipFill>
          <a:blip r:embed="rId2"/>
          <a:stretch>
            <a:fillRect/>
          </a:stretch>
        </p:blipFill>
        <p:spPr>
          <a:xfrm>
            <a:off x="3752500" y="1600200"/>
            <a:ext cx="4686999" cy="4525963"/>
          </a:xfrm>
        </p:spPr>
      </p:pic>
    </p:spTree>
    <p:extLst>
      <p:ext uri="{BB962C8B-B14F-4D97-AF65-F5344CB8AC3E}">
        <p14:creationId xmlns:p14="http://schemas.microsoft.com/office/powerpoint/2010/main" val="2092755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F0A2B7A0-1AE9-894D-80E0-3271B82A3C98}"/>
              </a:ext>
            </a:extLst>
          </p:cNvPr>
          <p:cNvSpPr>
            <a:spLocks noGrp="1"/>
          </p:cNvSpPr>
          <p:nvPr>
            <p:ph type="title"/>
          </p:nvPr>
        </p:nvSpPr>
        <p:spPr/>
        <p:txBody>
          <a:bodyPr/>
          <a:lstStyle/>
          <a:p>
            <a:r>
              <a:rPr lang="tr-TR" dirty="0"/>
              <a:t>Nesne Sınıfına Ait Sorumluluk İlişki Kartı</a:t>
            </a:r>
          </a:p>
        </p:txBody>
      </p:sp>
      <p:pic>
        <p:nvPicPr>
          <p:cNvPr id="5" name="İçerik Yer Tutucusu 4">
            <a:extLst>
              <a:ext uri="{FF2B5EF4-FFF2-40B4-BE49-F238E27FC236}">
                <a16:creationId xmlns:a16="http://schemas.microsoft.com/office/drawing/2014/main" xmlns="" id="{4B32CA7C-768C-1D4D-8A91-DE67104CC447}"/>
              </a:ext>
            </a:extLst>
          </p:cNvPr>
          <p:cNvPicPr>
            <a:picLocks noGrp="1" noChangeAspect="1"/>
          </p:cNvPicPr>
          <p:nvPr>
            <p:ph idx="1"/>
          </p:nvPr>
        </p:nvPicPr>
        <p:blipFill>
          <a:blip r:embed="rId2"/>
          <a:stretch>
            <a:fillRect/>
          </a:stretch>
        </p:blipFill>
        <p:spPr>
          <a:xfrm>
            <a:off x="3588247" y="1600200"/>
            <a:ext cx="5015505" cy="4525963"/>
          </a:xfrm>
        </p:spPr>
      </p:pic>
    </p:spTree>
    <p:extLst>
      <p:ext uri="{BB962C8B-B14F-4D97-AF65-F5344CB8AC3E}">
        <p14:creationId xmlns:p14="http://schemas.microsoft.com/office/powerpoint/2010/main" val="1527545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2B3DF6E8-F13E-9F4E-AE14-C88B4130DF33}"/>
              </a:ext>
            </a:extLst>
          </p:cNvPr>
          <p:cNvSpPr>
            <a:spLocks noGrp="1"/>
          </p:cNvSpPr>
          <p:nvPr>
            <p:ph type="title"/>
          </p:nvPr>
        </p:nvSpPr>
        <p:spPr/>
        <p:txBody>
          <a:bodyPr/>
          <a:lstStyle/>
          <a:p>
            <a:r>
              <a:rPr lang="tr-TR" dirty="0"/>
              <a:t>13- Bileşen Diyagramı</a:t>
            </a:r>
          </a:p>
        </p:txBody>
      </p:sp>
      <p:pic>
        <p:nvPicPr>
          <p:cNvPr id="5" name="İçerik Yer Tutucusu 4">
            <a:extLst>
              <a:ext uri="{FF2B5EF4-FFF2-40B4-BE49-F238E27FC236}">
                <a16:creationId xmlns:a16="http://schemas.microsoft.com/office/drawing/2014/main" xmlns="" id="{CF0EABE4-BEDB-8144-9AE0-5AC30BBB9E02}"/>
              </a:ext>
            </a:extLst>
          </p:cNvPr>
          <p:cNvPicPr>
            <a:picLocks noGrp="1" noChangeAspect="1"/>
          </p:cNvPicPr>
          <p:nvPr>
            <p:ph idx="1"/>
          </p:nvPr>
        </p:nvPicPr>
        <p:blipFill>
          <a:blip r:embed="rId2"/>
          <a:stretch>
            <a:fillRect/>
          </a:stretch>
        </p:blipFill>
        <p:spPr>
          <a:xfrm>
            <a:off x="1843768" y="1918656"/>
            <a:ext cx="8504464" cy="4664706"/>
          </a:xfrm>
        </p:spPr>
      </p:pic>
    </p:spTree>
    <p:extLst>
      <p:ext uri="{BB962C8B-B14F-4D97-AF65-F5344CB8AC3E}">
        <p14:creationId xmlns:p14="http://schemas.microsoft.com/office/powerpoint/2010/main" val="2922241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smtClean="0"/>
              <a:t>Yapan: Bilge Çakır</a:t>
            </a:r>
            <a:endParaRPr lang="tr-TR" dirty="0"/>
          </a:p>
        </p:txBody>
      </p:sp>
    </p:spTree>
    <p:extLst>
      <p:ext uri="{BB962C8B-B14F-4D97-AF65-F5344CB8AC3E}">
        <p14:creationId xmlns:p14="http://schemas.microsoft.com/office/powerpoint/2010/main" val="3179508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402D918B-3FE7-D041-8C5C-F52C4152801B}"/>
              </a:ext>
            </a:extLst>
          </p:cNvPr>
          <p:cNvSpPr>
            <a:spLocks noGrp="1"/>
          </p:cNvSpPr>
          <p:nvPr>
            <p:ph type="title"/>
          </p:nvPr>
        </p:nvSpPr>
        <p:spPr>
          <a:xfrm>
            <a:off x="782170" y="286132"/>
            <a:ext cx="10058400" cy="1371600"/>
          </a:xfrm>
        </p:spPr>
        <p:txBody>
          <a:bodyPr/>
          <a:lstStyle/>
          <a:p>
            <a:r>
              <a:rPr lang="tr-TR" dirty="0"/>
              <a:t>Projenin Amacı</a:t>
            </a:r>
          </a:p>
        </p:txBody>
      </p:sp>
      <p:sp>
        <p:nvSpPr>
          <p:cNvPr id="3" name="İçerik Yer Tutucusu 2">
            <a:extLst>
              <a:ext uri="{FF2B5EF4-FFF2-40B4-BE49-F238E27FC236}">
                <a16:creationId xmlns:a16="http://schemas.microsoft.com/office/drawing/2014/main" xmlns="" id="{B189F4E0-8ABD-F24C-93BD-B86A324C5B06}"/>
              </a:ext>
            </a:extLst>
          </p:cNvPr>
          <p:cNvSpPr>
            <a:spLocks noGrp="1"/>
          </p:cNvSpPr>
          <p:nvPr>
            <p:ph idx="1"/>
          </p:nvPr>
        </p:nvSpPr>
        <p:spPr>
          <a:xfrm>
            <a:off x="268941" y="1452282"/>
            <a:ext cx="11084859" cy="4724681"/>
          </a:xfrm>
        </p:spPr>
        <p:txBody>
          <a:bodyPr>
            <a:normAutofit/>
          </a:bodyPr>
          <a:lstStyle/>
          <a:p>
            <a:r>
              <a:rPr lang="tr-TR" sz="2400" dirty="0"/>
              <a:t>Akıllı ders programı bir sanal koçluk uygulamasıdır. Bu sistem ile öğrenci, bir eğitim danışmanı veya rehberlik öğretmeni tarafından bire bir verilmesi gereken eğitim ve motivasyonu sanal ortamda kendi başına alır. Kendi takibini ve planlamasını yapar. </a:t>
            </a:r>
          </a:p>
          <a:p>
            <a:endParaRPr lang="tr-TR" sz="2400" dirty="0"/>
          </a:p>
          <a:p>
            <a:r>
              <a:rPr lang="tr-TR" sz="2400" dirty="0"/>
              <a:t>1- Öğrenci hedefini belirlediği andan itibaren sanal koçluk ile öğrenciyi tanıma sistemi devreye giriyor. Öğrencinin hedefine uygun çalışma programı oluşturuyoruz. </a:t>
            </a:r>
          </a:p>
          <a:p>
            <a:r>
              <a:rPr lang="tr-TR" sz="2400" dirty="0"/>
              <a:t>2- Tercih ettiği listesine ve hangi gün ne çalışmak istediğine göre, çalışmalarını gün gün planlayan, öğrenciye özel bir çalışma programı hazırlıyoruz. </a:t>
            </a:r>
          </a:p>
        </p:txBody>
      </p:sp>
    </p:spTree>
    <p:extLst>
      <p:ext uri="{BB962C8B-B14F-4D97-AF65-F5344CB8AC3E}">
        <p14:creationId xmlns:p14="http://schemas.microsoft.com/office/powerpoint/2010/main" val="372781635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26545EBC-6902-D649-B7CD-DE5C0D12CA70}"/>
              </a:ext>
            </a:extLst>
          </p:cNvPr>
          <p:cNvSpPr>
            <a:spLocks noGrp="1"/>
          </p:cNvSpPr>
          <p:nvPr>
            <p:ph type="title"/>
          </p:nvPr>
        </p:nvSpPr>
        <p:spPr/>
        <p:txBody>
          <a:bodyPr/>
          <a:lstStyle/>
          <a:p>
            <a:r>
              <a:rPr lang="tr-TR" dirty="0"/>
              <a:t>Senaryolar</a:t>
            </a:r>
          </a:p>
        </p:txBody>
      </p:sp>
      <p:sp>
        <p:nvSpPr>
          <p:cNvPr id="3" name="İçerik Yer Tutucusu 2">
            <a:extLst>
              <a:ext uri="{FF2B5EF4-FFF2-40B4-BE49-F238E27FC236}">
                <a16:creationId xmlns:a16="http://schemas.microsoft.com/office/drawing/2014/main" xmlns="" id="{EF1B5394-2239-8443-8376-3D7D441D318A}"/>
              </a:ext>
            </a:extLst>
          </p:cNvPr>
          <p:cNvSpPr>
            <a:spLocks noGrp="1"/>
          </p:cNvSpPr>
          <p:nvPr>
            <p:ph idx="1"/>
          </p:nvPr>
        </p:nvSpPr>
        <p:spPr/>
        <p:txBody>
          <a:bodyPr/>
          <a:lstStyle/>
          <a:p>
            <a:r>
              <a:rPr lang="tr-TR" dirty="0"/>
              <a:t>1.Üye kaydı :</a:t>
            </a:r>
          </a:p>
          <a:p>
            <a:r>
              <a:rPr lang="tr-TR" dirty="0"/>
              <a:t>Ön koşul: Öğrenci, kayıt ol ara yüzünü açmış olmalı.</a:t>
            </a:r>
          </a:p>
          <a:p>
            <a:r>
              <a:rPr lang="tr-TR" dirty="0"/>
              <a:t>Kullanıcı bilgilerini(Adını, soyadını, e mail adresini, parolasını) girer.</a:t>
            </a:r>
          </a:p>
          <a:p>
            <a:r>
              <a:rPr lang="tr-TR" dirty="0"/>
              <a:t>İşlemler onaylanır.</a:t>
            </a:r>
          </a:p>
          <a:p>
            <a:r>
              <a:rPr lang="tr-TR" dirty="0"/>
              <a:t>İstisnası:  Öğrenci hatalı e mail adresini girmiştir. </a:t>
            </a:r>
          </a:p>
          <a:p>
            <a:pPr marL="0" indent="0">
              <a:buNone/>
            </a:pPr>
            <a:r>
              <a:rPr lang="tr-TR" dirty="0"/>
              <a:t>                   Öğrenci veri tabanında kayıtlıdır              </a:t>
            </a:r>
          </a:p>
        </p:txBody>
      </p:sp>
    </p:spTree>
    <p:extLst>
      <p:ext uri="{BB962C8B-B14F-4D97-AF65-F5344CB8AC3E}">
        <p14:creationId xmlns:p14="http://schemas.microsoft.com/office/powerpoint/2010/main" val="17950542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xmlns="" id="{73738F07-6A0C-A84B-8A1E-C1E6FFCFD669}"/>
              </a:ext>
            </a:extLst>
          </p:cNvPr>
          <p:cNvSpPr>
            <a:spLocks noGrp="1"/>
          </p:cNvSpPr>
          <p:nvPr>
            <p:ph idx="1"/>
          </p:nvPr>
        </p:nvSpPr>
        <p:spPr>
          <a:xfrm>
            <a:off x="268941" y="215153"/>
            <a:ext cx="11084859" cy="6472518"/>
          </a:xfrm>
        </p:spPr>
        <p:txBody>
          <a:bodyPr>
            <a:normAutofit fontScale="85000" lnSpcReduction="10000"/>
          </a:bodyPr>
          <a:lstStyle/>
          <a:p>
            <a:endParaRPr lang="tr-TR" dirty="0"/>
          </a:p>
          <a:p>
            <a:r>
              <a:rPr lang="tr-TR" dirty="0"/>
              <a:t>2.Üye girişi:</a:t>
            </a:r>
          </a:p>
          <a:p>
            <a:r>
              <a:rPr lang="tr-TR" dirty="0"/>
              <a:t>Ön koşul: Öğrenci , Öğrenci adı ve şifreye sahip olmalı.</a:t>
            </a:r>
          </a:p>
          <a:p>
            <a:r>
              <a:rPr lang="tr-TR" dirty="0"/>
              <a:t>Öğrenci bilgilerini (e mail adresini, şifresini) girer.</a:t>
            </a:r>
          </a:p>
          <a:p>
            <a:r>
              <a:rPr lang="tr-TR" dirty="0"/>
              <a:t>İşlemler onaylanır</a:t>
            </a:r>
          </a:p>
          <a:p>
            <a:r>
              <a:rPr lang="tr-TR" dirty="0"/>
              <a:t>İstisnası: Girilen e mail adresi veya şifre veri tabanında kayıtlı değildir.</a:t>
            </a:r>
          </a:p>
          <a:p>
            <a:endParaRPr lang="tr-TR" dirty="0"/>
          </a:p>
          <a:p>
            <a:endParaRPr lang="tr-TR" dirty="0"/>
          </a:p>
          <a:p>
            <a:r>
              <a:rPr lang="tr-TR" dirty="0"/>
              <a:t>3.Nesne Listeleme:</a:t>
            </a:r>
          </a:p>
          <a:p>
            <a:r>
              <a:rPr lang="tr-TR" dirty="0"/>
              <a:t>Ön koşul: Öğrenci, nesne ara yüzünü açmış olmalı.</a:t>
            </a:r>
          </a:p>
          <a:p>
            <a:r>
              <a:rPr lang="tr-TR" dirty="0"/>
              <a:t>Öğrenci belirlediği arama kriterlerine göre (Konu tekrarı, testlerini, ders notlarını ve günlük hedeflerini)  görüntülemek istediği nesneyi seçer.</a:t>
            </a:r>
          </a:p>
          <a:p>
            <a:r>
              <a:rPr lang="tr-TR" dirty="0"/>
              <a:t>İşlemler onaylanır.</a:t>
            </a:r>
          </a:p>
          <a:p>
            <a:r>
              <a:rPr lang="tr-TR" dirty="0"/>
              <a:t>İstisnası: Arma kriterlerine uygun nesne bulunamamıştır.</a:t>
            </a:r>
          </a:p>
        </p:txBody>
      </p:sp>
    </p:spTree>
    <p:extLst>
      <p:ext uri="{BB962C8B-B14F-4D97-AF65-F5344CB8AC3E}">
        <p14:creationId xmlns:p14="http://schemas.microsoft.com/office/powerpoint/2010/main" val="113151724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xmlns="" id="{1A9B0F98-455E-BD42-A6FE-5A63D1A9EB18}"/>
              </a:ext>
            </a:extLst>
          </p:cNvPr>
          <p:cNvSpPr>
            <a:spLocks noGrp="1"/>
          </p:cNvSpPr>
          <p:nvPr>
            <p:ph idx="1"/>
          </p:nvPr>
        </p:nvSpPr>
        <p:spPr>
          <a:xfrm>
            <a:off x="161365" y="0"/>
            <a:ext cx="11192435" cy="6418729"/>
          </a:xfrm>
        </p:spPr>
        <p:txBody>
          <a:bodyPr>
            <a:normAutofit fontScale="85000" lnSpcReduction="20000"/>
          </a:bodyPr>
          <a:lstStyle/>
          <a:p>
            <a:pPr marL="0" indent="0">
              <a:buNone/>
            </a:pPr>
            <a:endParaRPr lang="tr-TR" dirty="0"/>
          </a:p>
          <a:p>
            <a:r>
              <a:rPr lang="tr-TR" dirty="0"/>
              <a:t>4.Nesne Seçme :</a:t>
            </a:r>
          </a:p>
          <a:p>
            <a:r>
              <a:rPr lang="tr-TR" dirty="0"/>
              <a:t>Ön koşul: Öğrenci, üye giriş yapmış olmalı</a:t>
            </a:r>
          </a:p>
          <a:p>
            <a:r>
              <a:rPr lang="tr-TR" dirty="0"/>
              <a:t>Öğrenci aradığı nesneyi listeler.</a:t>
            </a:r>
          </a:p>
          <a:p>
            <a:r>
              <a:rPr lang="tr-TR" dirty="0"/>
              <a:t>Öğrenci seçmek istediği nesneyi seçer.</a:t>
            </a:r>
          </a:p>
          <a:p>
            <a:r>
              <a:rPr lang="tr-TR" dirty="0"/>
              <a:t>İşlemler onaylanır.</a:t>
            </a:r>
          </a:p>
          <a:p>
            <a:r>
              <a:rPr lang="tr-TR" dirty="0"/>
              <a:t>İstisnası: Arma kriterlerine uygun nesne bulunamamıştır.</a:t>
            </a:r>
          </a:p>
          <a:p>
            <a:endParaRPr lang="tr-TR" dirty="0"/>
          </a:p>
          <a:p>
            <a:r>
              <a:rPr lang="tr-TR" dirty="0"/>
              <a:t>5.Nesne Yükleme:</a:t>
            </a:r>
          </a:p>
          <a:p>
            <a:r>
              <a:rPr lang="tr-TR" dirty="0"/>
              <a:t>Ön koşul: Öğrenci bu işlemi yapma yetkisine sahip olmalı.</a:t>
            </a:r>
          </a:p>
          <a:p>
            <a:r>
              <a:rPr lang="tr-TR" dirty="0"/>
              <a:t>Öğrenci, yükleyeceği nesnenin, bilgilerini (Konu Tekrarı, Testlerini</a:t>
            </a:r>
          </a:p>
          <a:p>
            <a:r>
              <a:rPr lang="tr-TR" dirty="0"/>
              <a:t>, Ders notlarını, Günlük hedeflerini) seçer.</a:t>
            </a:r>
          </a:p>
          <a:p>
            <a:r>
              <a:rPr lang="tr-TR" dirty="0"/>
              <a:t>Kullanıcı kendi  bilgisayarında bulunan, yüklemek istediği nesneyi seçer.</a:t>
            </a:r>
          </a:p>
          <a:p>
            <a:r>
              <a:rPr lang="tr-TR" dirty="0"/>
              <a:t>İşlemler onaylanır.</a:t>
            </a:r>
          </a:p>
          <a:p>
            <a:r>
              <a:rPr lang="tr-TR" dirty="0"/>
              <a:t>İstisnası: Veri tabanında aynı nesne vardır.</a:t>
            </a:r>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142794491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xmlns="" id="{C84DE906-9EE3-7E4C-90BF-CED5C4D97004}"/>
              </a:ext>
            </a:extLst>
          </p:cNvPr>
          <p:cNvSpPr>
            <a:spLocks noGrp="1"/>
          </p:cNvSpPr>
          <p:nvPr>
            <p:ph idx="1"/>
          </p:nvPr>
        </p:nvSpPr>
        <p:spPr>
          <a:xfrm>
            <a:off x="322729" y="233082"/>
            <a:ext cx="11031072" cy="6490447"/>
          </a:xfrm>
        </p:spPr>
        <p:txBody>
          <a:bodyPr>
            <a:normAutofit fontScale="77500" lnSpcReduction="20000"/>
          </a:bodyPr>
          <a:lstStyle/>
          <a:p>
            <a:endParaRPr lang="tr-TR" dirty="0"/>
          </a:p>
          <a:p>
            <a:r>
              <a:rPr lang="tr-TR" dirty="0"/>
              <a:t>6 .Nesne güncelleme:</a:t>
            </a:r>
          </a:p>
          <a:p>
            <a:r>
              <a:rPr lang="tr-TR" dirty="0"/>
              <a:t>Ön koşul: Öğrenci bu işlemi yapma yetkisine sahip olmalı.</a:t>
            </a:r>
          </a:p>
          <a:p>
            <a:pPr marL="0" indent="0">
              <a:buNone/>
            </a:pPr>
            <a:r>
              <a:rPr lang="tr-TR" dirty="0"/>
              <a:t>                     Öğrenci nesneyi kendi yüklemiş olmalı.</a:t>
            </a:r>
          </a:p>
          <a:p>
            <a:r>
              <a:rPr lang="tr-TR" dirty="0"/>
              <a:t>Öğrenci yüklediği bütün nesneleri listeler.</a:t>
            </a:r>
          </a:p>
          <a:p>
            <a:r>
              <a:rPr lang="tr-TR" dirty="0"/>
              <a:t>Öğrenci, güncellemek istediği nesneyi seçer.</a:t>
            </a:r>
          </a:p>
          <a:p>
            <a:r>
              <a:rPr lang="tr-TR" dirty="0"/>
              <a:t>Öğrenci, nesnede gerekli değişiklikleri yapar ve işlemler onaylanır.</a:t>
            </a:r>
          </a:p>
          <a:p>
            <a:r>
              <a:rPr lang="tr-TR" dirty="0"/>
              <a:t>İstisnası: İstisnası yoktur.</a:t>
            </a:r>
          </a:p>
          <a:p>
            <a:endParaRPr lang="tr-TR" dirty="0"/>
          </a:p>
          <a:p>
            <a:pPr marL="0" indent="0">
              <a:buNone/>
            </a:pPr>
            <a:r>
              <a:rPr lang="tr-TR" dirty="0"/>
              <a:t>7. Nesne Silme:</a:t>
            </a:r>
          </a:p>
          <a:p>
            <a:pPr marL="0" indent="0">
              <a:buNone/>
            </a:pPr>
            <a:r>
              <a:rPr lang="tr-TR" dirty="0"/>
              <a:t>Ön koşul: Öğrenci bu işlemi yapma yetkisine sahip olmalı.</a:t>
            </a:r>
          </a:p>
          <a:p>
            <a:pPr marL="0" indent="0">
              <a:buNone/>
            </a:pPr>
            <a:r>
              <a:rPr lang="tr-TR" dirty="0"/>
              <a:t>                  Öğrenci nesneyi kendi yüklemiş olmalı.</a:t>
            </a:r>
          </a:p>
          <a:p>
            <a:r>
              <a:rPr lang="tr-TR" dirty="0"/>
              <a:t>Öğrenci yüklediği bütün nesneleri listeler.</a:t>
            </a:r>
          </a:p>
          <a:p>
            <a:r>
              <a:rPr lang="tr-TR" dirty="0"/>
              <a:t>Öğrenci, silmek istediği nesneyi seçer.</a:t>
            </a:r>
          </a:p>
          <a:p>
            <a:r>
              <a:rPr lang="tr-TR" dirty="0"/>
              <a:t>İşlemler onaylanır.</a:t>
            </a:r>
          </a:p>
          <a:p>
            <a:r>
              <a:rPr lang="tr-TR" dirty="0"/>
              <a:t>İstisnası: İstisnası yoktur.</a:t>
            </a:r>
          </a:p>
          <a:p>
            <a:pPr marL="0" indent="0">
              <a:buNone/>
            </a:pPr>
            <a:endParaRPr lang="tr-TR" dirty="0"/>
          </a:p>
          <a:p>
            <a:pPr marL="0" indent="0">
              <a:buNone/>
            </a:pPr>
            <a:endParaRPr lang="tr-TR" dirty="0"/>
          </a:p>
        </p:txBody>
      </p:sp>
    </p:spTree>
    <p:extLst>
      <p:ext uri="{BB962C8B-B14F-4D97-AF65-F5344CB8AC3E}">
        <p14:creationId xmlns:p14="http://schemas.microsoft.com/office/powerpoint/2010/main" val="40949110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xmlns="" id="{078CCA0F-6B77-8D48-9D0F-20B3AFB2763F}"/>
              </a:ext>
            </a:extLst>
          </p:cNvPr>
          <p:cNvSpPr>
            <a:spLocks noGrp="1"/>
          </p:cNvSpPr>
          <p:nvPr>
            <p:ph idx="1"/>
          </p:nvPr>
        </p:nvSpPr>
        <p:spPr>
          <a:xfrm>
            <a:off x="286871" y="340658"/>
            <a:ext cx="11585339" cy="6311153"/>
          </a:xfrm>
        </p:spPr>
        <p:txBody>
          <a:bodyPr>
            <a:normAutofit fontScale="85000" lnSpcReduction="20000"/>
          </a:bodyPr>
          <a:lstStyle/>
          <a:p>
            <a:endParaRPr lang="tr-TR" dirty="0"/>
          </a:p>
          <a:p>
            <a:r>
              <a:rPr lang="tr-TR" dirty="0"/>
              <a:t>8. Şifre gönderme:</a:t>
            </a:r>
          </a:p>
          <a:p>
            <a:r>
              <a:rPr lang="tr-TR" dirty="0"/>
              <a:t>Ön koşul: Öğrenci sisteme kayıtlı ve geçerli bir e mail adresi olmalı.</a:t>
            </a:r>
          </a:p>
          <a:p>
            <a:r>
              <a:rPr lang="tr-TR" dirty="0"/>
              <a:t>Öğrenci e mail adresini girer.</a:t>
            </a:r>
          </a:p>
          <a:p>
            <a:r>
              <a:rPr lang="tr-TR" dirty="0"/>
              <a:t>İşlemler onaylanır.</a:t>
            </a:r>
          </a:p>
          <a:p>
            <a:r>
              <a:rPr lang="tr-TR" dirty="0"/>
              <a:t>İstisnası: İstisnası yoktur.</a:t>
            </a:r>
          </a:p>
          <a:p>
            <a:endParaRPr lang="tr-TR" dirty="0"/>
          </a:p>
          <a:p>
            <a:endParaRPr lang="tr-TR" dirty="0"/>
          </a:p>
          <a:p>
            <a:r>
              <a:rPr lang="tr-TR" dirty="0"/>
              <a:t>9-Onaylama:</a:t>
            </a:r>
          </a:p>
          <a:p>
            <a:r>
              <a:rPr lang="tr-TR" dirty="0"/>
              <a:t>Ön koşul: Nesne veya öğrenci veri tabanında kayıtlı olmalı.</a:t>
            </a:r>
          </a:p>
          <a:p>
            <a:r>
              <a:rPr lang="tr-TR" dirty="0"/>
              <a:t>Sisteme öğrenci girmiş olmalı.</a:t>
            </a:r>
          </a:p>
          <a:p>
            <a:r>
              <a:rPr lang="tr-TR" dirty="0"/>
              <a:t>Nesnenin veya öğrencinin ilgili olduğu Yöneticiye nesneyi yüklediğine veya kayıt olduğuna dair bilgi e maili gönderilir.</a:t>
            </a:r>
          </a:p>
          <a:p>
            <a:r>
              <a:rPr lang="tr-TR" dirty="0"/>
              <a:t>Sistem nesneyi veya Öğrenciyi onaylar</a:t>
            </a:r>
          </a:p>
          <a:p>
            <a:r>
              <a:rPr lang="tr-TR" dirty="0"/>
              <a:t>İstisnası: İstisnası yoktur.</a:t>
            </a:r>
          </a:p>
          <a:p>
            <a:endParaRPr lang="tr-TR" dirty="0"/>
          </a:p>
        </p:txBody>
      </p:sp>
    </p:spTree>
    <p:extLst>
      <p:ext uri="{BB962C8B-B14F-4D97-AF65-F5344CB8AC3E}">
        <p14:creationId xmlns:p14="http://schemas.microsoft.com/office/powerpoint/2010/main" val="890977695"/>
      </p:ext>
    </p:extLst>
  </p:cSld>
  <p:clrMapOvr>
    <a:masterClrMapping/>
  </p:clrMapOvr>
  <p:transition spd="slow">
    <p:wipe/>
  </p:transition>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214</TotalTime>
  <Words>651</Words>
  <Application>Microsoft Office PowerPoint</Application>
  <PresentationFormat>Özel</PresentationFormat>
  <Paragraphs>116</Paragraphs>
  <Slides>35</Slides>
  <Notes>0</Notes>
  <HiddenSlides>0</HiddenSlides>
  <MMClips>0</MMClips>
  <ScaleCrop>false</ScaleCrop>
  <HeadingPairs>
    <vt:vector size="4" baseType="variant">
      <vt:variant>
        <vt:lpstr>Tema</vt:lpstr>
      </vt:variant>
      <vt:variant>
        <vt:i4>1</vt:i4>
      </vt:variant>
      <vt:variant>
        <vt:lpstr>Slayt Başlıkları</vt:lpstr>
      </vt:variant>
      <vt:variant>
        <vt:i4>35</vt:i4>
      </vt:variant>
    </vt:vector>
  </HeadingPairs>
  <TitlesOfParts>
    <vt:vector size="36" baseType="lpstr">
      <vt:lpstr>Ofis Teması</vt:lpstr>
      <vt:lpstr>Akıllı Ders Programı</vt:lpstr>
      <vt:lpstr>Projenin Tanımı</vt:lpstr>
      <vt:lpstr>Nesneleri</vt:lpstr>
      <vt:lpstr>Projenin Amacı</vt:lpstr>
      <vt:lpstr>Senaryolar</vt:lpstr>
      <vt:lpstr>PowerPoint Sunusu</vt:lpstr>
      <vt:lpstr>PowerPoint Sunusu</vt:lpstr>
      <vt:lpstr>PowerPoint Sunusu</vt:lpstr>
      <vt:lpstr>PowerPoint Sunusu</vt:lpstr>
      <vt:lpstr>5-Sınıflar</vt:lpstr>
      <vt:lpstr>6-Kullanım Durumu Diyagramı</vt:lpstr>
      <vt:lpstr>7-Ardışıklık Diyagramlar</vt:lpstr>
      <vt:lpstr>Senaryo 2:üye Girişi </vt:lpstr>
      <vt:lpstr>Senaryo 3:Nesne Listeleme </vt:lpstr>
      <vt:lpstr>Senaryo 4:Nesne Yükleme </vt:lpstr>
      <vt:lpstr>Senaryo 5:Nesne Güncelleme </vt:lpstr>
      <vt:lpstr>Senaryo 6:Nesne Silme </vt:lpstr>
      <vt:lpstr>Senaryo 7:Şifre Gönderme </vt:lpstr>
      <vt:lpstr>Senaryo 8:Onaylama </vt:lpstr>
      <vt:lpstr>8.Durum Diyagramları</vt:lpstr>
      <vt:lpstr>Senaryo 2: Üye Girişi</vt:lpstr>
      <vt:lpstr>Senaryo 3:Nesne Listeleme </vt:lpstr>
      <vt:lpstr>Senaryo 4:Nesne Yükleme </vt:lpstr>
      <vt:lpstr>Senaryo 5 Nesne Güncelleme </vt:lpstr>
      <vt:lpstr>Senaryo 6:Nesne Silme </vt:lpstr>
      <vt:lpstr>Senaryo 7:Şifre Gönderme</vt:lpstr>
      <vt:lpstr>Senaryo 8:Onaylama </vt:lpstr>
      <vt:lpstr>9-Nesne İlişkileri Diyagramı</vt:lpstr>
      <vt:lpstr>10-Veri tabanı Modeli</vt:lpstr>
      <vt:lpstr>11-Veri Sözcüğü</vt:lpstr>
      <vt:lpstr>12-Sorumluluk İlişki Kartları</vt:lpstr>
      <vt:lpstr>Ders Sınıfına Ait Sorumluluk İlişki Kartı</vt:lpstr>
      <vt:lpstr>Nesne Sınıfına Ait Sorumluluk İlişki Kartı</vt:lpstr>
      <vt:lpstr>13- Bileşen Diyagramı</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Akıllı Ders Programı</dc:title>
  <dc:creator>Microsoft Office User</dc:creator>
  <cp:lastModifiedBy>PC</cp:lastModifiedBy>
  <cp:revision>25</cp:revision>
  <dcterms:created xsi:type="dcterms:W3CDTF">2019-11-18T20:31:51Z</dcterms:created>
  <dcterms:modified xsi:type="dcterms:W3CDTF">2019-11-26T19:25:29Z</dcterms:modified>
</cp:coreProperties>
</file>